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74" r:id="rId4"/>
    <p:sldId id="301" r:id="rId5"/>
    <p:sldId id="279" r:id="rId6"/>
    <p:sldId id="275" r:id="rId7"/>
    <p:sldId id="318" r:id="rId8"/>
    <p:sldId id="319" r:id="rId9"/>
    <p:sldId id="280" r:id="rId10"/>
    <p:sldId id="327" r:id="rId11"/>
    <p:sldId id="281" r:id="rId12"/>
    <p:sldId id="282" r:id="rId13"/>
    <p:sldId id="283" r:id="rId14"/>
    <p:sldId id="284" r:id="rId15"/>
    <p:sldId id="285" r:id="rId16"/>
    <p:sldId id="302" r:id="rId17"/>
    <p:sldId id="286" r:id="rId18"/>
    <p:sldId id="287" r:id="rId19"/>
    <p:sldId id="288" r:id="rId20"/>
    <p:sldId id="289" r:id="rId21"/>
    <p:sldId id="299" r:id="rId22"/>
    <p:sldId id="300" r:id="rId23"/>
    <p:sldId id="314" r:id="rId24"/>
    <p:sldId id="290" r:id="rId25"/>
    <p:sldId id="291" r:id="rId26"/>
    <p:sldId id="292" r:id="rId27"/>
    <p:sldId id="293" r:id="rId28"/>
    <p:sldId id="304" r:id="rId29"/>
    <p:sldId id="322" r:id="rId30"/>
    <p:sldId id="321" r:id="rId31"/>
    <p:sldId id="323" r:id="rId32"/>
    <p:sldId id="324" r:id="rId33"/>
    <p:sldId id="325" r:id="rId34"/>
    <p:sldId id="326" r:id="rId35"/>
    <p:sldId id="309" r:id="rId36"/>
    <p:sldId id="315" r:id="rId37"/>
    <p:sldId id="317" r:id="rId38"/>
    <p:sldId id="276" r:id="rId39"/>
  </p:sldIdLst>
  <p:sldSz cx="6858000" cy="9906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995" autoAdjust="0"/>
    <p:restoredTop sz="93348"/>
  </p:normalViewPr>
  <p:slideViewPr>
    <p:cSldViewPr snapToGrid="0">
      <p:cViewPr varScale="1">
        <p:scale>
          <a:sx n="100" d="100"/>
          <a:sy n="100" d="100"/>
        </p:scale>
        <p:origin x="930" y="-354"/>
      </p:cViewPr>
      <p:guideLst>
        <p:guide orient="horz" pos="3107"/>
        <p:guide pos="214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4"/>
        <p:guide pos="2149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presProps" Target="presProps.xml"  /><Relationship Id="rId41" Type="http://schemas.openxmlformats.org/officeDocument/2006/relationships/viewProps" Target="viewProps.xml"  /><Relationship Id="rId42" Type="http://schemas.openxmlformats.org/officeDocument/2006/relationships/theme" Target="theme/theme1.xml"  /><Relationship Id="rId43" Type="http://schemas.openxmlformats.org/officeDocument/2006/relationships/tableStyles" Target="tableStyles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2022-12-29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02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42037" y="685800"/>
            <a:ext cx="2373923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4453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832226" y="9541404"/>
            <a:ext cx="2950633" cy="296664"/>
          </a:xfrm>
          <a:prstGeom prst="rect">
            <a:avLst/>
          </a:prstGeom>
        </p:spPr>
        <p:txBody>
          <a:bodyPr/>
          <a:lstStyle>
            <a:lvl1pPr>
              <a:defRPr>
                <a:latin typeface="돋움"/>
                <a:ea typeface="돋움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5164534"/>
            <a:ext cx="2743200" cy="296664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3B1552D4-4EF0-45BD-937C-A896D8324C2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7" name="가로 글상자 6"/>
          <p:cNvSpPr txBox="1"/>
          <p:nvPr userDrawn="1"/>
        </p:nvSpPr>
        <p:spPr>
          <a:xfrm>
            <a:off x="851957" y="2622659"/>
            <a:ext cx="5154084" cy="466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  <a:cs typeface="+mn-cs"/>
              </a:rPr>
              <a:t>코드</a:t>
            </a:r>
            <a:endParaRPr lang="ko-KR" altLang="en-US" sz="15000">
              <a:solidFill>
                <a:srgbClr val="f2f2f2"/>
              </a:solidFill>
              <a:latin typeface="돋움"/>
              <a:ea typeface="돋움"/>
              <a:cs typeface="+mn-cs"/>
            </a:endParaRPr>
          </a:p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  <a:cs typeface="+mn-cs"/>
              </a:rPr>
              <a:t>장인</a:t>
            </a:r>
            <a:endParaRPr lang="ko-KR" altLang="en-US" sz="15000">
              <a:solidFill>
                <a:srgbClr val="f2f2f2"/>
              </a:solidFill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52285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81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suredividend.com/dividend-aristocrats-list/" TargetMode="External"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://theautomatic.net/yahoo_fin-documentation/#get_dividends" TargetMode="External" /><Relationship Id="rId3" Type="http://schemas.openxmlformats.org/officeDocument/2006/relationships/image" Target="../media/image2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3.png"  /><Relationship Id="rId3" Type="http://schemas.openxmlformats.org/officeDocument/2006/relationships/image" Target="../media/image54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0.png"  /><Relationship Id="rId3" Type="http://schemas.openxmlformats.org/officeDocument/2006/relationships/image" Target="../media/image61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2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portfoliovisualizer.com/" TargetMode="External" /><Relationship Id="rId3" Type="http://schemas.openxmlformats.org/officeDocument/2006/relationships/hyperlink" Target="https://blog.naver.com/shawgibal/222916920688" TargetMode="External" /><Relationship Id="rId4" Type="http://schemas.openxmlformats.org/officeDocument/2006/relationships/image" Target="../media/image63.png"  /><Relationship Id="rId5" Type="http://schemas.openxmlformats.org/officeDocument/2006/relationships/image" Target="../media/image64.png"  /><Relationship Id="rId6" Type="http://schemas.openxmlformats.org/officeDocument/2006/relationships/image" Target="../media/image6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blog.naver.com/shawgibal/222949463731" TargetMode="External" /><Relationship Id="rId3" Type="http://schemas.openxmlformats.org/officeDocument/2006/relationships/image" Target="../media/image66.png"  /><Relationship Id="rId4" Type="http://schemas.openxmlformats.org/officeDocument/2006/relationships/image" Target="../media/image67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8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anaconda.com/" TargetMode="External"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1210"/>
            <a:ext cx="6858000" cy="3040071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561500" y="3522523"/>
            <a:ext cx="5734999" cy="2860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0" b="1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데이터로</a:t>
            </a:r>
            <a:endParaRPr kumimoji="0" lang="ko-KR" altLang="en-US" sz="7000" b="1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0" b="1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투자하라</a:t>
            </a:r>
            <a:endParaRPr kumimoji="0" lang="ko-KR" altLang="en-US" sz="7000" b="1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561500" y="800100"/>
            <a:ext cx="5734999" cy="1670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000" spc="-300">
                <a:solidFill>
                  <a:srgbClr val="800080"/>
                </a:solidFill>
                <a:latin typeface="맑은 고딕"/>
                <a:ea typeface="맑은 고딕"/>
              </a:rPr>
              <a:t>“</a:t>
            </a:r>
            <a:r>
              <a:rPr lang="ko-KR" altLang="en-US" sz="4000" spc="-300">
                <a:solidFill>
                  <a:srgbClr val="800080"/>
                </a:solidFill>
                <a:latin typeface="맑은 고딕"/>
                <a:ea typeface="맑은 고딕"/>
              </a:rPr>
              <a:t>건물주 위에 배당주</a:t>
            </a:r>
            <a:r>
              <a:rPr lang="en-US" altLang="ko-KR" sz="4000" spc="-300">
                <a:solidFill>
                  <a:srgbClr val="800080"/>
                </a:solidFill>
                <a:latin typeface="맑은 고딕"/>
                <a:ea typeface="맑은 고딕"/>
              </a:rPr>
              <a:t>”</a:t>
            </a:r>
            <a:endParaRPr lang="en-US" altLang="ko-KR" sz="4000" spc="-300">
              <a:solidFill>
                <a:srgbClr val="800080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 spc="-300">
                <a:solidFill>
                  <a:srgbClr val="800080"/>
                </a:solidFill>
                <a:latin typeface="맑은 고딕"/>
                <a:ea typeface="맑은 고딕"/>
              </a:rPr>
              <a:t>파이썬 프로젝트</a:t>
            </a:r>
            <a:endParaRPr lang="ko-KR" altLang="en-US" sz="4000" spc="-300">
              <a:solidFill>
                <a:srgbClr val="800080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786430"/>
            <a:ext cx="6858000" cy="3823556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294270" y="7439904"/>
            <a:ext cx="6269458" cy="2466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파이썬 데이터 분석을 통한</a:t>
            </a:r>
            <a:endParaRPr kumimoji="0" lang="ko-KR" altLang="en-US" sz="4000" b="0" i="0" u="none" strike="noStrike" kern="1200" cap="none" spc="-300" normalizeH="0" baseline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미국 배당성장주 투자</a:t>
            </a:r>
            <a:endParaRPr kumimoji="0" lang="ko-KR" altLang="en-US" sz="4000" b="0" i="0" u="none" strike="noStrike" kern="1200" cap="none" spc="-300" normalizeH="0" baseline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실전 가이드</a:t>
            </a:r>
            <a:endParaRPr kumimoji="0" lang="ko-KR" altLang="en-US" sz="4000" b="0" i="0" u="none" strike="noStrike" kern="1200" cap="none" spc="-300" normalizeH="0" baseline="0">
              <a:solidFill>
                <a:srgbClr val="0000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43146941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설치가 끝나면 윈도우 시작 메뉴에 주피터 노트북이 있습니다.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주피터 노트북을 실행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우측 상단에 있는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New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Folder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322" y="1573836"/>
            <a:ext cx="5923355" cy="21236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0375" y="4289374"/>
            <a:ext cx="5937249" cy="23105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2926" y="7067143"/>
            <a:ext cx="6052146" cy="257653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  <a:endParaRPr kumimoji="0" lang="ko-KR" altLang="en-US" sz="180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27536403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그럼 "Untitled Folder"가 생기는데요, 체크합니다.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좌측 상단에 있는 Rename 메뉴를 클릭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‘Workspace’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로 변경합니다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Workspace 폴더를 클릭해서 들어갑니다.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3713" y="1582462"/>
            <a:ext cx="6083923" cy="23491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6274" y="4595137"/>
            <a:ext cx="5914481" cy="20369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0078" y="7306989"/>
            <a:ext cx="5834398" cy="221907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  <a:endParaRPr kumimoji="0" lang="ko-KR" altLang="en-US" sz="180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38471867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48505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커널을 만들겠습니다.​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우측 상단에서 'New -&gt; Python3"를 클릭합니다.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파이썬 커널이 만들어졌습니다.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“Untitled”를 클릭하고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파일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이름을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바꿔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줍니다.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“01_Dividend_Invest_Test”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개발 환경 설정이 끝났습니다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000" y="2095626"/>
            <a:ext cx="5772150" cy="17899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3612" y="4280384"/>
            <a:ext cx="5824949" cy="216886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  <a:endParaRPr kumimoji="0" lang="ko-KR" altLang="en-US" sz="180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7422" y="7292097"/>
            <a:ext cx="5798903" cy="175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41365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6839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다음은 미국 배당 귀족주 리스트를 가져 오겠습니다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미국 배당귀족주 전체 리스트는 아래 페이지에서 다운로드 가능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이메일 주소만 입력하면 엑셀 파일을 무료로 받을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  <a:hlinkClick r:id="rId2"/>
              </a:rPr>
              <a:t>https://www.suredividend.com/dividend-aristocrats-list/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현재 배당귀족주는 총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65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회사명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섹터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가격 등 기본 정보가 제공됩니다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번째 시트에는 퍼포먼스 정보도 제공됩니다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2.2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배당귀족주 리스트 다운로드</a:t>
            </a:r>
            <a:endParaRPr kumimoji="0" lang="ko-KR" altLang="en-US" sz="1800" i="0" u="none" strike="noStrike" kern="1200" cap="none" spc="-30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6345" y="3457373"/>
            <a:ext cx="6125308" cy="22291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5583" y="6265376"/>
            <a:ext cx="6131113" cy="268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03143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3863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파이썬으로 야후 파이낸스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사용하기 위해서 모듈을 설치합니다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필요한 모듈은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가지입니다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yfinance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yahoo_fin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주피터 노트북에 아래와 같이 입력하고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yfinance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아래와 같이 입력하고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yahoo_fin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2.3</a:t>
            </a:r>
            <a:r>
              <a:rPr kumimoji="0" lang="ko-KR" altLang="en-US" sz="1800" i="0" u="none" strike="noStrike" kern="1200" cap="none" spc="2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야후 파이낸스 모듈 설치</a:t>
            </a:r>
            <a:endParaRPr kumimoji="0" lang="ko-KR" altLang="en-US" sz="1800" i="0" u="none" strike="noStrike" kern="1200" cap="none" spc="-10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9038" y="3187601"/>
            <a:ext cx="5642900" cy="18483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166" y="6201833"/>
            <a:ext cx="5714617" cy="25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64740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2672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야후 파이낸스 모듈 설치가 끝났습니다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쥬피터 노트북에 데이터 분석에 필요한 모듈을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import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import yfinance as yf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from yahoo_fin import stock_info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from datetime import datetime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from dateutil.relativedelta import relativedelta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귀족주 중에서 월배당으로 유명한 리얼티 인컴을 분석해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라는 변수를 만들고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‘O’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입력합니다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TICKER = 'O'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DIV_PERIODS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라는 변수를 만들고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을 입력합니다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년간 배당 정보를 분석하겠습니다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DIV_PERIODS = 7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데이터 수집</a:t>
            </a:r>
            <a:endParaRPr kumimoji="0" lang="ko-KR" altLang="en-US" sz="1800" i="0" u="none" strike="noStrike" kern="1200" cap="none" spc="-10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8201" y="2895086"/>
            <a:ext cx="6141597" cy="13996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2148" y="4804172"/>
            <a:ext cx="6133703" cy="2038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6846" y="8453750"/>
            <a:ext cx="6035276" cy="108315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21919" y="6117299"/>
            <a:ext cx="6414161" cy="338667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51991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6839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야후 파이낸스로 과거 배당금 정보를 가져 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stock_info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아래 페이지에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설명이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cs typeface="+mn-cs"/>
                <a:hlinkClick r:id="rId2"/>
              </a:rPr>
              <a:t>http://theautomatic.net/yahoo_fin-documentation/#get_dividends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는 주식에 해당하는 코드입니다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리얼티인컴은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“O”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start_date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와 end_date은 배당 정보를 가져올 기간의 시작과 끝입니다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4542" y="3057224"/>
            <a:ext cx="6201069" cy="46964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kumimoji="0" lang="ko-KR" altLang="en-US" sz="1800" i="0" u="none" strike="noStrike" kern="1200" cap="none" spc="-1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70713738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는 오늘 날자를 입력하면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datetime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now()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이용하면 현재 년월일시를 가져 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우리는 년월일만 있으면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strftime()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datetime.now().strftime("%Y-%m-%d")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오늘 날자를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변수에 저장하겠습니다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end_date = datetime.now().strftime("%Y-%m-%d")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print("end date: " , end_date)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start_date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을 찾아야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relativedelta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 - relativedelta(years=7)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5158" y="2458634"/>
            <a:ext cx="6121408" cy="18296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230" y="5478219"/>
            <a:ext cx="5764580" cy="12355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3295" y="8032127"/>
            <a:ext cx="6199576" cy="13770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8666" y="10353520"/>
            <a:ext cx="6180666" cy="123220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kumimoji="0" lang="ko-KR" altLang="en-US" sz="1800" i="0" u="none" strike="noStrike" kern="1200" cap="none" spc="-1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10843114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결과를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start_date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변수에 저장하겠습니다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start_date = (datetime.now()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- relativedelta(years=DIV_PERIODS)).strftime("%Y-%m-%d")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print("start date: ", start_date)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stock_info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함수에 전달할 파라미터가 준비되었습니다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 = stock_info.get_dividends(TICKER, start_date=start_date, end_date=end_date)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리얼티 인컴의 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배당 정보를 데이터프레임으로 가져 왔습니다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는 이미 알고 있으니 제거하겠습니다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drop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dividends.drop(['ticker'], axis=1, inplace=True)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6332" y="2434565"/>
            <a:ext cx="6000750" cy="10257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230" y="4943034"/>
            <a:ext cx="6072562" cy="21895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0729" y="8729080"/>
            <a:ext cx="6069541" cy="272955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72548497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 정보를 차트로 그려서 확인해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차트를 그리려면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matplotlib.pyplot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모듈이 필요합니다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import matplotlib.pyplot as plt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plot()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배당금이 꾸준하게 증가했다는 사실을 눈으로 쉽게 확인할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이렇게 데이터를 시각화하면 직관적으로 이해할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차트 종류도 쉽게 바꿀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바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dividends.plot(kind='bar')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3333" y="2973579"/>
            <a:ext cx="5884334" cy="3122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2125" y="8464660"/>
            <a:ext cx="6006041" cy="328813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11369127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858000" cy="1834361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572510" y="582135"/>
            <a:ext cx="1023340" cy="5751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목차</a:t>
            </a:r>
            <a:endParaRPr kumimoji="0" lang="ko-KR" altLang="en-US" sz="32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854184" y="2146117"/>
            <a:ext cx="5149631" cy="6624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배당 가치 투자 전략이란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>
              <a:lnSpc>
                <a:spcPct val="150000"/>
              </a:lnSpc>
              <a:buNone/>
              <a:defRPr/>
            </a:pPr>
            <a:r>
              <a:rPr kumimoji="0" lang="en-US" altLang="ko-KR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1.1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배당 성장 투자 특징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파이썬 주가 데이터 분석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개발 환경 구축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2.2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배당귀족주 리스트 다운로드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2.3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야후 파이낸스 모듈 설치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데이터 수집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데이터 처리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데이처 분석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 분석 응용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포트폴리오 운영 팁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마치며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2362585" y="7698137"/>
            <a:ext cx="2869429" cy="45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67033468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배당률을 구하기 위해서는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해당하는 주가 정보도 필요합니다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주가 정보는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yfinance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download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방법은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와 동일합니다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yf.download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(TICKER,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배당률을 계산하려면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해당하는 데이터만 있으면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그리고 종가를 사용합니다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 이름은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loc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원하는 데이터를 가져올 수 있습니다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stock_data.loc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[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dividends.index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]['Close']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해당하는 종가 데이터입니다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데이터프레임에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라는 열 이름으로 추가하겠습니다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dividends['close']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8625" y="2793755"/>
            <a:ext cx="6180666" cy="21320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3021" y="6532530"/>
            <a:ext cx="5931958" cy="20505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0324" y="10035831"/>
            <a:ext cx="5897351" cy="182479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87738282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 smtClean="0">
                <a:solidFill>
                  <a:srgbClr val="404040"/>
                </a:solidFill>
                <a:latin typeface="돋움"/>
                <a:ea typeface="돋움"/>
              </a:rPr>
              <a:t>주가</a:t>
            </a:r>
            <a:r>
              <a:rPr kumimoji="0" lang="ko-KR" altLang="en-US" sz="1200" b="0" i="0" u="none" strike="noStrike" kern="1200" cap="none" spc="100" normalizeH="0" dirty="0" smtClean="0">
                <a:solidFill>
                  <a:srgbClr val="404040"/>
                </a:solidFill>
                <a:latin typeface="돋움"/>
                <a:ea typeface="돋움"/>
              </a:rPr>
              <a:t> 정보를 그래프로 그려서 확인해 보겠습니다</a:t>
            </a:r>
            <a:r>
              <a:rPr kumimoji="0" lang="en-US" altLang="ko-KR" sz="1200" b="0" i="0" u="none" strike="noStrike" kern="1200" cap="none" spc="100" normalizeH="0" dirty="0" smtClean="0">
                <a:solidFill>
                  <a:srgbClr val="404040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stock_data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[‘Close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'].plot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lvl="0" algn="just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100" normalizeH="0" dirty="0" err="1" smtClean="0">
                <a:solidFill>
                  <a:srgbClr val="0000FF"/>
                </a:solidFill>
                <a:latin typeface="돋움"/>
                <a:ea typeface="돋움"/>
              </a:rPr>
              <a:t>plt.show</a:t>
            </a:r>
            <a:r>
              <a:rPr kumimoji="0" lang="en-US" altLang="ko-KR" sz="1200" b="0" i="0" u="none" strike="noStrike" kern="1200" cap="none" spc="100" normalizeH="0" dirty="0" smtClean="0">
                <a:solidFill>
                  <a:srgbClr val="0000FF"/>
                </a:solidFill>
                <a:latin typeface="돋움"/>
                <a:ea typeface="돋움"/>
              </a:rPr>
              <a:t>()</a:t>
            </a:r>
            <a:endParaRPr kumimoji="0" lang="en-US" altLang="ko-KR" sz="1200" b="0" i="0" u="none" strike="noStrike" kern="1200" cap="none" spc="100" normalizeH="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04" y="2268986"/>
            <a:ext cx="6143190" cy="405796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94213094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배당금과 주가 정보가 있으니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동안의 배당률 이력을 계산해 볼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배당률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=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(1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년 배당금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)/(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주가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)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*100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 전에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년에 배당을 몇 번 주는지 계산해야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div_freq = round(len(dividends.index)/DIV_PERIODS)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리얼티인컴은 월배당이니까 배당주기가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배당률을 계산해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div_yield = round(dividends['dividend']*div_freq / dividends['close'] * 100, 2)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배당률을 소수점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자리에서 자르겠습니다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round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사용합니다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div_yield = round(div_yield, 2)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786" y="2618739"/>
            <a:ext cx="6002135" cy="14895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8876" y="5969000"/>
            <a:ext cx="5886246" cy="17526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2125" y="8725255"/>
            <a:ext cx="5873750" cy="182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02487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 정보도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dividends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데이터프레임에 추가하겠습니다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dividends['div yield'] = div_yield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배당률도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dividends['div yield'].plot()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최종적으로 필요한 데이터는 역사적인 배당률의 고점과 저점을 확인하면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min, max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div_min = min(dividends['div yield'])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div_max = max(dividends['div yield'])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666" y="1766714"/>
            <a:ext cx="6445250" cy="24620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8625" y="5734709"/>
            <a:ext cx="5879040" cy="35738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3644" y="10872744"/>
            <a:ext cx="5590419" cy="116446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4491507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현재 배당률을 확인합니다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stock_data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의 제일 마지막 열의 종가를 가져 오겠습니다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current_price = stock_data.iloc[-1]['Close']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제일 마지막 배당금 액수도 확인합니다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last_dividend = dividends.iloc[-1]['dividend']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현재 배당률을 계산할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current_div_yield = round(last_dividend*div_freq/current_price*100, 2)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최고값은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최저값은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현재 배당률은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4.6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대략 중간 정도에 있는 것 같은데 퍼센티지로 환산해서 매수 점수라고 이름지어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def calculate_buy_score(cur_div, min_div, max_div):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   return round((cur_div - min_div) / (max_div - min_div) * 100)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만들어 보았습니다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실행해 볼까요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buy_score = calculate_buy_score(current_div_yield, div_min, div_max)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print(f'buy score = {buy_score}')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829" y="2025386"/>
            <a:ext cx="6096174" cy="15327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1909" y="4601918"/>
            <a:ext cx="5957224" cy="12736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8083" y="6840107"/>
            <a:ext cx="6000750" cy="11047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2853" y="10576058"/>
            <a:ext cx="6334003" cy="128454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150358891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매수 점수는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57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점입니다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따라서 매수 의견은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중립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이라고 결정하겠습니다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시가 배당률을 지켜 보다가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에 가까워지면 분할 매수에 들어가고 배당을 받다가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근처로 떨어지면 분할 매도를 하면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배당률 최고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최저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현재 값을 차트로 그려 보겠습니다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plt.plot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(dividends['div yield'],  color='b', label = 'dividend history')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plt.axhline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(y=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div_min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color='y',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linestyle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='--', label='min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plt.axhline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(y=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div_max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color='r',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linestyle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='--', label='max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plt.axhline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(y=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current_div_yield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color='g',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linestyle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='--', label='current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plt.title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(f'{TICKER} dividend analysis')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plt.xlabel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('year')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plt.ylabel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('dividend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plt.legend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plt.show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이렇게 시각화를 하니까 매수할지 매도할지 아니면 </a:t>
            </a:r>
            <a:r>
              <a:rPr kumimoji="0" lang="ko-KR" altLang="en-US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</a:rPr>
              <a:t>유보할지 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투자 결정하기가 훨씬 쉽습니다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7118" y="5453377"/>
            <a:ext cx="5083761" cy="33311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분석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05383596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연습 삼아서 다른 주식도 확인해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매수 점수가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92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점인 주식을 발견했습니다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‘AOS’,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처음 보는 회사입니다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매수 후보에 선정합니다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그리고 구글링으로 회사 정보를 수집해야 되겠습니다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매수 점수가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-1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인 주식도 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티커는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“KO”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코카콜라입니다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절대 사면 안 되겠죠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혹시 보유 중이고 수익구간이라면 매도를 고려해야 할 시점입니다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2" y="2301993"/>
            <a:ext cx="5485714" cy="36571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2" y="7154031"/>
            <a:ext cx="5485714" cy="36571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58831143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rgbClr val="ff0000"/>
                </a:solidFill>
                <a:latin typeface="돋움"/>
                <a:ea typeface="돋움"/>
              </a:rPr>
              <a:t>이제 </a:t>
            </a:r>
            <a:r>
              <a:rPr lang="en-US" altLang="ko-KR" sz="1200" spc="100">
                <a:solidFill>
                  <a:srgbClr val="ff0000"/>
                </a:solidFill>
                <a:latin typeface="돋움"/>
                <a:ea typeface="돋움"/>
              </a:rPr>
              <a:t>배당귀족주 리스트 전체에 대해서 매수 점수를 계산해 보겠습니다.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다운받은 배당귀족주 엑셀 파일을 쥬피터 노트북을 실행하는 폴더로 복사합니다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그리고 쥬피터 노트북에서 엑셀 파일을 읽을 수 있도록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openxyl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모듈을 설치합니다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%pip install openpyxl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2980" y="2189337"/>
            <a:ext cx="6052038" cy="3906662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516149" y="3625759"/>
            <a:ext cx="1188008" cy="1156607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9927" y="7292992"/>
            <a:ext cx="5628062" cy="13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10805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장에서 검증된 파이썬 코드를 함수로 만듭니다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def getBuyScore(ticker, periods=7):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try: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print(f'ticker = {ticker}')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stock_basic_info = yf.Ticker(ticker).info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end_date = datetime.now().strftime("%Y-%m-%d")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start_date = (datetime.now() - relativedelta(years=periods)).strftime("%Y-%m-%d")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dividends = stock_info.get_dividends(ticker, start_date=start_date, end_date=end_date)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result = dividends.drop('ticker', axis=1)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stock_data = yf.download(ticker, start_date, end_date)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df_close_price = stock_data.loc[dividends.index]['Close']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result['close'] = df_close_price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div_freq = round(len(result.index)/periods)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result['div yield'] = round(result['dividend']*div_freq / result['close'] * 100, 2)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div_min = min(result['div yield'])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div_max = max(result['div yield'])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buy_price = result['dividend'][-1] * div_freq * 100 / div_min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sell_price = result['dividend'][-1] * div_freq * 100 / div_max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current_datetime = datetime.strptime(end_date, "%Y-%m-%d")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current_price = stock_data.iloc[-1]['Close']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last_dividend = result.iloc[-1]['dividend']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current_dividend = last_dividend * div_freq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current_div_yield = round(current_dividend/current_price*100, 2)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buy_score = calculate_buy_score(current_div_yield, div_min, div_max)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return cur_div, cur_div_yield, buy_score 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except Exception as e: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raise(e)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를 입력하면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cur_div, cur_div_yield, buy_score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를 리턴합니다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71872392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배당귀족주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엑셀 파일을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데이터프레임으로 읽어 옵니다.​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import pandas as pd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stock_df=  pd.read_excel('dividend_aristocrats.xlsx')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stock_df.head(3)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정상적으로 로딩이 되었습니다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우리가 필요한 데이터는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‘Ticker’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열입니다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tickers = stock_df['Ticker']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for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문을 이용해서 매수 점수를 계산하고 리스트에 저장하겠습니다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start = time.time()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new_tickers = []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cur_divs = []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cur_div_yields = []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buy_scores = []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for ticker in tickers: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try: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cur_div, cur_div_yield, buy_score = getBuyScore(ticker)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new_tickers.append(ticker)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cur_divs.append(cur_div)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cur_div_yields.append(cur_div_yield)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buy_scores.append(buy_score)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except Exception as e: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print(e)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end = time.time()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print(f'{end - start} seconds')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5710" y="2289235"/>
            <a:ext cx="6226579" cy="20607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609" y="5113124"/>
            <a:ext cx="6085476" cy="157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41678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배당 가치 투자 전략</a:t>
            </a:r>
            <a:endParaRPr kumimoji="0" lang="ko-KR" altLang="en-US" sz="1800" b="1" i="0" u="none" strike="noStrike" kern="1200" cap="none" spc="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234506" y="1042394"/>
            <a:ext cx="6388985" cy="856854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좋은 회사의 주식을 싸게 사서 비싸게 팔아라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~”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누구나 아는 주식 투자의 기본 원리입니다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그러나 실전에서는 대부분 실패합니다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왜 그럴까요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좋은 회사를 고르기가 어렵기 때문입니다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더군다나 직장인이 퇴근 후에 매크로를 공부하고 유망한 산업에서 미래에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등할 기업을 찾기란 짚더미에서 바늘 찾기입니다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둘째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싼 가격이 얼마이고 비싼 가격이 얼마인지 모르기 때문입니다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설사 유망한 기업을 찾았다고 해도 현재 가격이 싼 가격인지 비싼 가격인지 평가할 방법도 없습니다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하지만 실망하지 마세요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우리같은 평범한 직장인도 좋은 회사를 싸게 사서 비싸게 팔 수 있는 방법이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바로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가치 투자법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주식 시장의 원조라고 할 수 있는 미국에서는 이미 배당 가치 투자가 지수 투자보다 수익률이 높다는 것은 이미 증명되었습니다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파란 선은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Dividend Aristocrats,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한국말로 번역하면 배당 귀족주이고 빨간 선은 미국의 대표 지수인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S&amp;P 500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수익률입니다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9466" y="7564005"/>
            <a:ext cx="6439068" cy="199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73297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for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문을 실행시킵니다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시간이 조금 걸립니다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계산하는데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262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초 걸렸습니다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결과를 데이터프레임으로 만듭니다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 = pd.DataFrame({'ticker': new_tickers,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                    'annual dividend':cur_divs, 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                    'dividend yield': cur_div_yields,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                    'buy score': buy_scores})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buy score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순으로 내림차순 정렬해 보겠습니다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result_sorted = result.sort_values('buy score', ascending=False)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540278"/>
            <a:ext cx="6858000" cy="17007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0867" y="5298599"/>
            <a:ext cx="6136636" cy="27102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0549" y="8969957"/>
            <a:ext cx="6106471" cy="289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25480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의미없는 인덱스를 없애고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로 바꿉니다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result_sorted.index = result_sorted['ticker']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result_sorted.drop('ticker', axis=1, inplace=True)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이제 그래프로 그려서 확인해 보겠습니다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plt.figure(figsize=(18,6))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result_sorted['buy score'].plot(kind='bar')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드디어 끝났습니다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매수 점수가 높은 주식들을 매수 후보로 결정하면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6347" y="2055363"/>
            <a:ext cx="5952601" cy="31981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0645" y="7273539"/>
            <a:ext cx="6156709" cy="31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82126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티커가 잘 안 보입니다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매수 점수가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80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점 이상인 것만 다시 그려 보겠습니다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result_sorted[result_sorted['buy score'] &gt; 80].plot(kind='bar')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rgbClr val="ff0000"/>
                </a:solidFill>
                <a:latin typeface="돋움"/>
                <a:ea typeface="돋움"/>
              </a:rPr>
              <a:t>매수 점수가 높은 주식들 중 </a:t>
            </a:r>
            <a:r>
              <a:rPr lang="en-US" altLang="ko-KR" sz="1200" spc="100">
                <a:solidFill>
                  <a:srgbClr val="ff0000"/>
                </a:solidFill>
                <a:latin typeface="돋움"/>
                <a:ea typeface="돋움"/>
              </a:rPr>
              <a:t>ROE</a:t>
            </a:r>
            <a:r>
              <a:rPr lang="ko-KR" altLang="en-US" sz="1200" spc="100">
                <a:solidFill>
                  <a:srgbClr val="ff0000"/>
                </a:solidFill>
                <a:latin typeface="돋움"/>
                <a:ea typeface="돋움"/>
              </a:rPr>
              <a:t>가 최소 </a:t>
            </a:r>
            <a:r>
              <a:rPr lang="en-US" altLang="ko-KR" sz="1200" spc="100">
                <a:solidFill>
                  <a:srgbClr val="ff0000"/>
                </a:solidFill>
                <a:latin typeface="돋움"/>
                <a:ea typeface="돋움"/>
              </a:rPr>
              <a:t>10</a:t>
            </a:r>
            <a:r>
              <a:rPr lang="ko-KR" altLang="en-US" sz="1200" spc="100">
                <a:solidFill>
                  <a:srgbClr val="ff0000"/>
                </a:solidFill>
                <a:latin typeface="돋움"/>
                <a:ea typeface="돋움"/>
              </a:rPr>
              <a:t>이상</a:t>
            </a:r>
            <a:r>
              <a:rPr lang="en-US" altLang="ko-KR" sz="1200" spc="100">
                <a:solidFill>
                  <a:srgbClr val="ff0000"/>
                </a:solidFill>
                <a:latin typeface="돋움"/>
                <a:ea typeface="돋움"/>
              </a:rPr>
              <a:t>, Payout Ratio</a:t>
            </a:r>
            <a:r>
              <a:rPr lang="ko-KR" altLang="en-US" sz="1200" spc="100">
                <a:solidFill>
                  <a:srgbClr val="ff0000"/>
                </a:solidFill>
                <a:latin typeface="돋움"/>
                <a:ea typeface="돋움"/>
              </a:rPr>
              <a:t>가 </a:t>
            </a:r>
            <a:r>
              <a:rPr lang="en-US" altLang="ko-KR" sz="1200" spc="100">
                <a:solidFill>
                  <a:srgbClr val="ff0000"/>
                </a:solidFill>
                <a:latin typeface="돋움"/>
                <a:ea typeface="돋움"/>
              </a:rPr>
              <a:t>40~60%</a:t>
            </a:r>
            <a:r>
              <a:rPr lang="ko-KR" altLang="en-US" sz="1200" spc="100">
                <a:solidFill>
                  <a:srgbClr val="ff0000"/>
                </a:solidFill>
                <a:latin typeface="돋움"/>
                <a:ea typeface="돋움"/>
              </a:rPr>
              <a:t> 정도 되는 주식을 매수 대상으로 고려해 볼 수 있습니다</a:t>
            </a:r>
            <a:r>
              <a:rPr lang="en-US" altLang="ko-KR" sz="1200" spc="100">
                <a:solidFill>
                  <a:srgbClr val="ff0000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4478" y="2392597"/>
            <a:ext cx="5967865" cy="364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9309"/>
      </p:ext>
    </p:extLst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미국 주식은 무료로 백테스트할 수 있습니다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백테스트란 과거 수익률을 확인하는 방법입니다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포트폴리오를 구성했다면 과거 데이터로 수익률을 확인해 보세요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포트폴리오 비주얼라이저를 이용하면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u="sng">
                <a:hlinkClick r:id="rId2"/>
              </a:rPr>
              <a:t>https://www.portfoliovisualizer.com/</a:t>
            </a:r>
            <a:endParaRPr lang="en-US" altLang="ko-KR" sz="1200" u="sng"/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/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투자 기간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투자금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그리고 배당 재투자 옵션을 설정합니다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Portfolio Assets에 포트폴리오의 Ticker와 비중을 입력합니다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실행하면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1~2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초 안에 투자 결과를 확인할 수 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연평균 복리수익률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(CAGR)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도 중요하지만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Max Drawdown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도 눈여겨 보세요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보유 기간중 저만큼 손실이 발생할 수 있다는 겁니다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자세한 사용 방법은 아래 페이지를 참고하시기 바랍니다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  <a:hlinkClick r:id="rId3"/>
              </a:rPr>
              <a:t>https://blog.naver.com/shawgibal/222916920688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04.</a:t>
            </a:r>
            <a:r>
              <a:rPr kumimoji="0" lang="ko-KR" altLang="en-US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미국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배당 성장 투자 팁 </a:t>
            </a:r>
            <a:r>
              <a:rPr kumimoji="0" lang="en-US" altLang="ko-KR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-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백테스트</a:t>
            </a:r>
            <a:endParaRPr kumimoji="0" lang="ko-KR" altLang="en-US" sz="1800" i="0" u="none" strike="noStrike" kern="1200" cap="none" spc="-300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3921" y="3687377"/>
            <a:ext cx="6524078" cy="16173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0401" y="5921685"/>
            <a:ext cx="4838142" cy="11524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4237" y="7753436"/>
            <a:ext cx="5644862" cy="271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43059"/>
      </p:ext>
    </p:extLst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미국 주식은 양도세가 있습니다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만원을 초과하는 금액에 대하여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22%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양도소득세가 발생합니다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그래서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년에 한 번씩 반드시 최소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만원은 수익을 확정하세요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그래야 절세할 수 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저도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월이 끝나기 전에 일부 주식을 익절했습니다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이렇게 하면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만을 초과하는 약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294,000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원은 양도소득세 대상이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그래서 마이너스 구간에 있는 종목을 일부 되팔아서 양도차익을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 이내로 줄였습니다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미국 주식 양도소득세 절세 관련한 세부 내용은 아래 글을 확인하시면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  <a:hlinkClick r:id="rId2"/>
              </a:rPr>
              <a:t>https://blog.naver.com/shawgibal/222949463731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04.</a:t>
            </a:r>
            <a:r>
              <a:rPr kumimoji="0" lang="ko-KR" altLang="en-US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미국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배당 성장 투자 팁 </a:t>
            </a:r>
            <a:r>
              <a:rPr kumimoji="0" lang="en-US" altLang="ko-KR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-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양도소득세</a:t>
            </a:r>
            <a:endParaRPr kumimoji="0" lang="ko-KR" altLang="en-US" sz="1800" i="0" u="none" strike="noStrike" kern="1200" cap="none" spc="-300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4272" y="2958622"/>
            <a:ext cx="6549455" cy="31373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4478" y="6620172"/>
            <a:ext cx="6248611" cy="342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11987"/>
      </p:ext>
    </p:extLst>
  </p:cSld>
  <p:clrMapOvr>
    <a:masterClrMapping/>
  </p:clrMapOvr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그리고 가장 중요한 투자 원칙은 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지금 바로 시작해야 한다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~”</a:t>
            </a: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는 겁니다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b="1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배당 성장 투자의 핵심은 복리수익이고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복리의 마법은 시간이 지날수록 강력해집니다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복리의 법칙은 세계 8대 불가사의 중의 하나다.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- 알버트 아인슈타인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-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마지막으로 퀴즈를 풀어 보겠습니다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만일, 1억을 투자해서 복리 수익률 10%를 올릴 수 있다면 원금이 2배가 되는데 걸리는 시간은 얼마일까요?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10년일까요? 당연히 아닙니다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약 7.2년이면 투자금이 2배가 되어 총 자산이 2억이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14.4년 후에는 4억이 되고 21.6년 후에는 8억이 되고 28.8년 후에는 16억이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여러분이 30살에 1억을 모아서 10%의 수익률을 꾸준히 올릴 수 있다면 60살에 총 자산은 대략 16억원이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이것이 그 유명한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72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의 법칙입니다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성투하시길 기원합니다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05.</a:t>
            </a:r>
            <a:r>
              <a:rPr kumimoji="0" lang="ko-KR" altLang="en-US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마치며</a:t>
            </a:r>
            <a:endParaRPr kumimoji="0" lang="ko-KR" altLang="en-US" sz="1800" i="0" u="none" strike="noStrike" kern="1200" cap="none" spc="-300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7111" y="7987368"/>
            <a:ext cx="5254077" cy="263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19947"/>
      </p:ext>
    </p:extLst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234507" y="1107100"/>
            <a:ext cx="6388985" cy="6393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이 자료는 대한민국 저작권법의 보호를 받습니다. 작성된 모든 내용의 권리는 작성자에게 있으며, 작성자의 동의 없는 사용이 금지됩니다.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본 자료의 일부 혹은 전체 내용을 무단으로 복제/배포하거나 2차적 저작물로 재편집하는 경우, 5년 이하의 징역 또는 5천만원 이하의 벌금과 민사상 손해배상을 청구합니다.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저작권법 제 30조(사적이용을 위한 복제)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공표된 저작물을 영리를 목적으로 하지 아니하고, 개인적으로 이용하거나 가정 및 이에 준하는 한정된 범위 안에서 이용하는 경우에는 그 이용자는 이를 복제할 수 있다. 다만, 공중의 사용에 제공하기 위하여 설치된 복사기기에 의한 복제는 그러지 아니하다.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저작권법 제 136조(벌칙)의 ① 다음 각 호의 어느 하나에 해당하는 자는 5년 이하의 징역 또는 5천만원 이하의 벌금에 처하거나 이를 병과할 수 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지적재산권 및 이 법에 따라 보호되는 재산적 권리(제93조에 따른 권리는 제외한다)를 복제, 공연, 공중송신, 전시, 배포, 대여, 2차적 저작물 작성의 방법으로 침해한 자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민법 제750조(불법행위의 내용)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고의 또는 과실로 인한 위법행위로 타인에게 손해를 가한 자는 그 손해를 배상할 책임이 있다.</a:t>
            </a:r>
          </a:p>
        </p:txBody>
      </p:sp>
    </p:spTree>
    <p:extLst>
      <p:ext uri="{BB962C8B-B14F-4D97-AF65-F5344CB8AC3E}">
        <p14:creationId xmlns:p14="http://schemas.microsoft.com/office/powerpoint/2010/main" val="1651900045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/>
          <p:cNvSpPr txBox="1"/>
          <p:nvPr/>
        </p:nvSpPr>
        <p:spPr>
          <a:xfrm>
            <a:off x="234506" y="1107098"/>
            <a:ext cx="6388985" cy="85530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배당귀족주란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S&amp;P 500에 속한 기업으로 25년 이상 배당금을 인상해야 합니다. 그리고 시가총액 30억 달러 이상이고 하루 평균 거래량이 최소 500만 달러가 되어야 합니다.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기준으로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S&amp;P 500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연평균 복리 수익률은 약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13%,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배당귀족주는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14%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원금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억원을 투자해서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동안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14%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복리 수익을 올리면 최종 평가금액이 얼마인가요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억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천만 원입니다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만일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5%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예금 상품에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년간 묻어 두면 얼마가 될까요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억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6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천만 원입니다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물론 과거 수익률이 미래 수익률을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100%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보장하지는 않습니다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그렇게 될 확률이 높다는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여기서 핵심은 이런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배당은 투자 수익과 밀접한 상관관계가 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”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배당 가치 투자 전략</a:t>
            </a:r>
            <a:endParaRPr kumimoji="0" lang="ko-KR" altLang="en-US" sz="18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자유형 14"/>
              <p:cNvSpPr/>
              <p:nvPr/>
            </p:nvSpPr>
            <p:spPr>
              <a:xfrm>
                <a:off x="1038225" y="3912576"/>
                <a:ext cx="4781550" cy="3810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>
                          <a:latin typeface="Cambria Math"/>
                          <a:sym typeface="Cambria Math"/>
                        </a:rPr>
                        <m:t xml:space="preserve">100,000,000 </m:t>
                      </m:r>
                      <m:r>
                        <a:rPr sz="1800">
                          <a:latin typeface="Cambria Math"/>
                          <a:sym typeface="Cambria Math"/>
                        </a:rPr>
                        <m:t>×</m:t>
                      </m:r>
                      <m:r>
                        <a:rPr sz="1800">
                          <a:latin typeface="Cambria Math"/>
                          <a:sym typeface="Cambria Math"/>
                        </a:rPr>
                        <m:t xml:space="preserve"> </m:t>
                      </m:r>
                      <m:sSup>
                        <m:sSupPr>
                          <m:ctrlPr>
                            <a:rPr sz="1800" i="1"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800">
                              <a:latin typeface="Cambria Math"/>
                              <a:sym typeface="Cambria Math"/>
                            </a:rPr>
                            <m:t>(1 + 0.14)</m:t>
                          </m:r>
                        </m:e>
                        <m:sup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10</m:t>
                          </m:r>
                        </m:sup>
                      </m:sSup>
                      <m:r>
                        <a:rPr sz="1800">
                          <a:latin typeface="Cambria Math"/>
                          <a:sym typeface="Cambria Math"/>
                        </a:rPr>
                        <m:t xml:space="preserve"> = 370,722,131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15" name=""/>
              <p:cNvSpPr txBox="1"/>
              <p:nvPr/>
            </p:nvSpPr>
            <p:spPr>
              <a:xfrm>
                <a:off x="1038225" y="3912576"/>
                <a:ext cx="4781550" cy="3810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자유형 15"/>
              <p:cNvSpPr/>
              <p:nvPr/>
            </p:nvSpPr>
            <p:spPr>
              <a:xfrm>
                <a:off x="1038225" y="5808784"/>
                <a:ext cx="4781550" cy="3810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>
                          <a:latin typeface="Cambria Math"/>
                          <a:sym typeface="Cambria Math"/>
                        </a:rPr>
                        <m:t xml:space="preserve">100,000,000 </m:t>
                      </m:r>
                      <m:r>
                        <a:rPr sz="1800">
                          <a:latin typeface="Cambria Math"/>
                          <a:sym typeface="Cambria Math"/>
                        </a:rPr>
                        <m:t>×</m:t>
                      </m:r>
                      <m:r>
                        <a:rPr sz="1800">
                          <a:latin typeface="Cambria Math"/>
                          <a:sym typeface="Cambria Math"/>
                        </a:rPr>
                        <m:t xml:space="preserve"> </m:t>
                      </m:r>
                      <m:sSup>
                        <m:sSupPr>
                          <m:ctrlPr>
                            <a:rPr sz="1800" i="1"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800">
                              <a:latin typeface="Cambria Math"/>
                              <a:sym typeface="Cambria Math"/>
                            </a:rPr>
                            <m:t>(1 + 0.</m:t>
                          </m:r>
                          <m:r>
                            <a:rPr sz="1800">
                              <a:latin typeface="Cambria Math"/>
                              <a:sym typeface="Cambria Math"/>
                            </a:rPr>
                            <m:t>05</m:t>
                          </m:r>
                          <m:r>
                            <a:rPr sz="1800">
                              <a:latin typeface="Cambria Math"/>
                              <a:sym typeface="Cambria Math"/>
                            </a:rPr>
                            <m:t>)</m:t>
                          </m:r>
                        </m:e>
                        <m:sup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10</m:t>
                          </m:r>
                        </m:sup>
                      </m:sSup>
                      <m:r>
                        <a:rPr sz="1800">
                          <a:latin typeface="Cambria Math"/>
                          <a:sym typeface="Cambria Math"/>
                        </a:rPr>
                        <m:t xml:space="preserve"> = </m:t>
                      </m:r>
                      <m:r>
                        <a:rPr sz="1800">
                          <a:latin typeface="Cambria Math"/>
                          <a:sym typeface="Cambria Math"/>
                        </a:rPr>
                        <m:t>162,889,462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16" name=""/>
              <p:cNvSpPr txBox="1"/>
              <p:nvPr/>
            </p:nvSpPr>
            <p:spPr>
              <a:xfrm>
                <a:off x="1038225" y="5808784"/>
                <a:ext cx="4781550" cy="3810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</p:spTree>
    <p:extLst>
      <p:ext uri="{BB962C8B-B14F-4D97-AF65-F5344CB8AC3E}">
        <p14:creationId xmlns:p14="http://schemas.microsoft.com/office/powerpoint/2010/main" val="2399042353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6" y="1107098"/>
            <a:ext cx="6388985" cy="36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TextBox 13"/>
          <p:cNvSpPr txBox="1"/>
          <p:nvPr/>
        </p:nvSpPr>
        <p:spPr>
          <a:xfrm>
            <a:off x="234506" y="1107095"/>
            <a:ext cx="6388985" cy="6949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배당 가치 투자 전략에 대해서 설명해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좋은 회사를 선정합니다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전문 용어로 블루칩 주식이라고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배당금 인상 – 지난 12년간 최소 5배 증가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S&amp;P 품질 순위 – "A" 등급 이상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유동성 – 최소 500만 주 발행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유동성 – 최소 80개 기관 투자자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연속 배당 - 최소 25년 연속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수입 – 지난 12년 중 7년 동안 개선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둘째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배당수익률을 기준으로 매수 시점과 매매 시점을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배당수익률이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역사적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고점(주가 저점)일 때 매수한다.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배당수익률이 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역사적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저점(주가 고점)일 때 매도한다.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배당수익률은 어떻게 계산하나요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배당수익률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=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배당금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/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주가</a:t>
            </a:r>
            <a:endParaRPr kumimoji="0" lang="ko-KR" altLang="en-US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배당수익률은 주가와 반비례 관계입니다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따라서 배당수익률이 높을 때 사면 싸게 살 수 있고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배당수익률이 낮을 때 팔면 비싸게 파는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배당 가치 투자 전략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17045806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6" y="1107098"/>
            <a:ext cx="6388985" cy="36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234507" y="1107098"/>
            <a:ext cx="6388985" cy="8538631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배당 성장 투자는 다음과 같은 특징이 있습니다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경기 침체기에도 큰 영향을 받지 않는다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채권과 비슷한 변동성으로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주식의 수익률을 제공한다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 (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낮은 변동성 대비 높은 수익률 제공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물가상승률과 시장 수익률을 이긴다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장기 투자의 성과의 대부분은 배당으로 발생한다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배당 성장 주식 투자는 포트폴리오를 구성해서 운영합니다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적당한 종목 개수는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10~20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산업 섹터별로 다양하게 분산합니다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배당률보다 배당 성장률에 집중합니다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섹터별로 분산하는 이유는 산업별로 경기 사이클이 다르기 때문에 포트폴리오 변동성을 줄여 줍니다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그리고 변동성 낮아야 장기 수익률이 향상됩니다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sng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아래 그림은 제가 투자하는 배당 성장 포트폴리오 일부입니다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요즘같이 금리 인상과 인플레이션으로 시장이 폭락하는 상황에도 방산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제약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식음료 등 평가수익이 발생하는 업종이 있습니다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sng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sng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sng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2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1.1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2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1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배당 성장 투자 특징과 가이드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7596" y="5707578"/>
            <a:ext cx="6142808" cy="255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53632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b="1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 개요</a:t>
            </a:r>
            <a:endParaRPr kumimoji="0" lang="ko-KR" altLang="en-US" b="1" i="0" u="none" strike="noStrike" kern="1200" cap="none" spc="-30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234507" y="1107098"/>
            <a:ext cx="6388985" cy="859220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구슬이 서말이라도 꿰어야 보배다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!”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가치 투자 전략이 좋은 건 알겠는데 실제로 어떻게 적용할 수 있을까요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아무리 좋은 전략이라도 써 먹을 수 없다면 말짱 도루묵입니다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하지만 걱정하지 마세요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데이터 분석으로 배당 가치 투자 전략을 만들면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“문제 정의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수집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결과 정리”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의 과정을 거쳐서 최종적으로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의사 결정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에 사용됩니다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분석을 배당 가치 투자 전략에 적용하면 다음과 같이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좋은 회사를 선정한다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미국 배당 귀족주 리스트를 확인한다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옵션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투자 대상을 확장하고 싶다면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‘Dividend Achievers’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를 사용한다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둘쨰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배당수익률을 기준으로 매수 시점과 매매 시점을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야후 파이낸스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를 이용해서 주식 데이터를 불러 온다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과거 배당 이력을 계산하고 역사적 고점과 저점을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현재 배당률을 기준으로 매수 점수를 산출한다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매수 점수를 기준으로 투자 의견을 결정한다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0045" y="3675390"/>
            <a:ext cx="5566103" cy="206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98726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b="1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 개요</a:t>
            </a:r>
            <a:endParaRPr kumimoji="0" lang="ko-KR" altLang="en-US" b="1" i="0" u="none" strike="noStrike" kern="1200" cap="none" spc="-30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234507" y="1107098"/>
            <a:ext cx="6388985" cy="849100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참고</a:t>
            </a:r>
            <a:r>
              <a:rPr kumimoji="0" lang="en-US" altLang="ko-KR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미국 배당주는 배당 인상 기간에 따라 </a:t>
            </a:r>
            <a:r>
              <a:rPr kumimoji="0" lang="en-US" altLang="ko-KR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3</a:t>
            </a:r>
            <a:r>
              <a:rPr kumimoji="0" lang="ko-KR" altLang="en-US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가지 등급으로 분류합니다</a:t>
            </a:r>
            <a:r>
              <a:rPr kumimoji="0" lang="en-US" altLang="ko-KR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1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배당킹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: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50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배당 인상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배당귀족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: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이상 배당 인상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성취자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(Dividend Achievers):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이상 배당 인상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663588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2077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먼저 윈도우 기반 개발 환경을 설정하겠습니다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파이썬 데이터 분석에는 쥬피터 노트북이 사용됩니다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반응형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UI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에 그림 그리기도 쉬워서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시각화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에 좋습니다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먼저 아나콘다를 다운로드합니다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cs typeface="+mn-cs"/>
                <a:hlinkClick r:id="rId2"/>
              </a:rPr>
              <a:t>https://www.anaconda.com/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cs typeface="+mn-cs"/>
              </a:rPr>
              <a:t>Setup 파일을 실행하고 옵션이 나오면 "Register Anaconda3 ~"만 체크합니다.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개발 환경 구축</a:t>
            </a:r>
            <a:endParaRPr kumimoji="0" lang="ko-KR" altLang="en-US" sz="1800" i="0" u="none" strike="noStrike" kern="1200" cap="none" spc="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2971" y="3132405"/>
            <a:ext cx="6265166" cy="25200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7753" y="6348977"/>
            <a:ext cx="6291791" cy="336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57400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colorful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fdd02d"/>
      </a:accent1>
      <a:accent2>
        <a:srgbClr val="03abcf"/>
      </a:accent2>
      <a:accent3>
        <a:srgbClr val="8bc8c9"/>
      </a:accent3>
      <a:accent4>
        <a:srgbClr val="f2dedd"/>
      </a:accent4>
      <a:accent5>
        <a:srgbClr val="c49676"/>
      </a:accent5>
      <a:accent6>
        <a:srgbClr val="9f938d"/>
      </a:accent6>
      <a:hlink>
        <a:srgbClr val="595959"/>
      </a:hlink>
      <a:folHlink>
        <a:srgbClr val="595959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noAutofit/>
      </a:bodyPr>
      <a:lstStyle>
        <a:defPPr marL="0" lvl="0" indent="0" algn="ctr" defTabSz="914400" rtl="0" eaLnBrk="1" latinLnBrk="1" hangingPunct="1">
          <a:lnSpc>
            <a:spcPct val="150000"/>
          </a:lnSpc>
          <a:spcBef>
            <a:spcPts val="0"/>
          </a:spcBef>
          <a:spcAft>
            <a:spcPts val="0"/>
          </a:spcAft>
          <a:buNone/>
          <a:defRPr kumimoji="0" lang="en-US" altLang="ko-KR" sz="1200" b="0" i="0" u="none" strike="noStrike" kern="1200" cap="none" spc="100" normalizeH="0" baseline="0">
            <a:solidFill>
              <a:schemeClr val="dk1"/>
            </a:solidFill>
            <a:latin typeface="돋움"/>
            <a:ea typeface="돋움"/>
            <a:cs typeface="+mn-cs"/>
          </a:defRPr>
        </a:def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1973</ep:Words>
  <ep:PresentationFormat>A4 용지(210x297mm)</ep:PresentationFormat>
  <ep:Paragraphs>1099</ep:Paragraphs>
  <ep:Slides>36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ep:HeadingPairs>
  <ep:TitlesOfParts>
    <vt:vector size="3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2021-01-03T01:18:04.000</dcterms:created>
  <dc:creator>Yu Saebyeol</dc:creator>
  <cp:lastModifiedBy>shaws</cp:lastModifiedBy>
  <dcterms:modified xsi:type="dcterms:W3CDTF">2022-12-29T11:17:51.123</dcterms:modified>
  <cp:revision>241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